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9"/>
  </p:notesMasterIdLst>
  <p:sldIdLst>
    <p:sldId id="257" r:id="rId2"/>
    <p:sldId id="439" r:id="rId3"/>
    <p:sldId id="432" r:id="rId4"/>
    <p:sldId id="433" r:id="rId5"/>
    <p:sldId id="434" r:id="rId6"/>
    <p:sldId id="440" r:id="rId7"/>
    <p:sldId id="438" r:id="rId8"/>
    <p:sldId id="437" r:id="rId9"/>
    <p:sldId id="430" r:id="rId10"/>
    <p:sldId id="426" r:id="rId11"/>
    <p:sldId id="441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73" r:id="rId27"/>
    <p:sldId id="457" r:id="rId28"/>
    <p:sldId id="462" r:id="rId29"/>
    <p:sldId id="458" r:id="rId30"/>
    <p:sldId id="460" r:id="rId31"/>
    <p:sldId id="461" r:id="rId32"/>
    <p:sldId id="470" r:id="rId33"/>
    <p:sldId id="463" r:id="rId34"/>
    <p:sldId id="468" r:id="rId35"/>
    <p:sldId id="469" r:id="rId36"/>
    <p:sldId id="472" r:id="rId37"/>
    <p:sldId id="42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si choudhary" initials="mc" lastIdx="3" clrIdx="0">
    <p:extLst>
      <p:ext uri="{19B8F6BF-5375-455C-9EA6-DF929625EA0E}">
        <p15:presenceInfo xmlns:p15="http://schemas.microsoft.com/office/powerpoint/2012/main" userId="a6016c22ff4502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D8E"/>
    <a:srgbClr val="DA2EB9"/>
    <a:srgbClr val="B93B3B"/>
    <a:srgbClr val="810C8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6473" autoAdjust="0"/>
  </p:normalViewPr>
  <p:slideViewPr>
    <p:cSldViewPr snapToGrid="0">
      <p:cViewPr varScale="1">
        <p:scale>
          <a:sx n="74" d="100"/>
          <a:sy n="74" d="100"/>
        </p:scale>
        <p:origin x="1738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-221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D8759-7843-465E-844E-110413BB3C3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3275C6-E810-4B81-A78F-23A0BBA1EDFF}">
      <dgm:prSet phldrT="[Text]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Label Encoder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9D7703-AE9B-412D-9659-41055DDD194F}" type="parTrans" cxnId="{1D9FD45F-AC3A-4748-8C7B-C3A4A9B3C3D2}">
      <dgm:prSet/>
      <dgm:spPr/>
      <dgm:t>
        <a:bodyPr/>
        <a:lstStyle/>
        <a:p>
          <a:endParaRPr lang="en-IN"/>
        </a:p>
      </dgm:t>
    </dgm:pt>
    <dgm:pt modelId="{2EE2E818-0770-4878-9F57-DC40BA7D6090}" type="sibTrans" cxnId="{1D9FD45F-AC3A-4748-8C7B-C3A4A9B3C3D2}">
      <dgm:prSet/>
      <dgm:spPr/>
      <dgm:t>
        <a:bodyPr/>
        <a:lstStyle/>
        <a:p>
          <a:endParaRPr lang="en-IN"/>
        </a:p>
      </dgm:t>
    </dgm:pt>
    <dgm:pt modelId="{2C9A353F-2E78-4B22-9EA6-1F3ACA73BF34}">
      <dgm:prSet phldrT="[Text]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Splitting up the data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556CEB-4774-42B1-B1A3-3EE12EB46D15}" type="parTrans" cxnId="{6A066C92-40AC-46BF-BCED-2A79FD680991}">
      <dgm:prSet/>
      <dgm:spPr/>
      <dgm:t>
        <a:bodyPr/>
        <a:lstStyle/>
        <a:p>
          <a:endParaRPr lang="en-IN"/>
        </a:p>
      </dgm:t>
    </dgm:pt>
    <dgm:pt modelId="{432EA13A-0DDD-4EC4-A6CF-C42BB43A6B68}" type="sibTrans" cxnId="{6A066C92-40AC-46BF-BCED-2A79FD680991}">
      <dgm:prSet/>
      <dgm:spPr/>
      <dgm:t>
        <a:bodyPr/>
        <a:lstStyle/>
        <a:p>
          <a:endParaRPr lang="en-IN"/>
        </a:p>
      </dgm:t>
    </dgm:pt>
    <dgm:pt modelId="{44A10326-5E80-46B3-A2B4-2DAE3144943E}">
      <dgm:prSet phldrT="[Text]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pPr algn="ctr"/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Feature Scaling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47D31D-E9EA-415B-BCE1-A309313824C6}" type="parTrans" cxnId="{9F1B7924-E147-4CE5-AE28-75276C3DAA32}">
      <dgm:prSet/>
      <dgm:spPr/>
      <dgm:t>
        <a:bodyPr/>
        <a:lstStyle/>
        <a:p>
          <a:endParaRPr lang="en-IN"/>
        </a:p>
      </dgm:t>
    </dgm:pt>
    <dgm:pt modelId="{2D880AAC-0AE7-487A-9536-976E9C90A5E3}" type="sibTrans" cxnId="{9F1B7924-E147-4CE5-AE28-75276C3DAA32}">
      <dgm:prSet/>
      <dgm:spPr/>
      <dgm:t>
        <a:bodyPr/>
        <a:lstStyle/>
        <a:p>
          <a:endParaRPr lang="en-IN"/>
        </a:p>
      </dgm:t>
    </dgm:pt>
    <dgm:pt modelId="{98486854-D5D3-417F-8A69-BEF1414A8A75}">
      <dgm:prSet phldrT="[Text]"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SMOTE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26F3AB-7166-4565-9FF7-84554140175A}" type="parTrans" cxnId="{AA7DB142-6F86-43F8-9F48-C1A870A187DB}">
      <dgm:prSet/>
      <dgm:spPr/>
      <dgm:t>
        <a:bodyPr/>
        <a:lstStyle/>
        <a:p>
          <a:endParaRPr lang="en-IN"/>
        </a:p>
      </dgm:t>
    </dgm:pt>
    <dgm:pt modelId="{DDC4AF34-8A2E-4BF5-8763-6618180D21BF}" type="sibTrans" cxnId="{AA7DB142-6F86-43F8-9F48-C1A870A187DB}">
      <dgm:prSet/>
      <dgm:spPr/>
      <dgm:t>
        <a:bodyPr/>
        <a:lstStyle/>
        <a:p>
          <a:endParaRPr lang="en-IN"/>
        </a:p>
      </dgm:t>
    </dgm:pt>
    <dgm:pt modelId="{9AB7A543-066A-4051-BFAB-BB753D975DD9}" type="pres">
      <dgm:prSet presAssocID="{CCFD8759-7843-465E-844E-110413BB3C35}" presName="rootnode" presStyleCnt="0">
        <dgm:presLayoutVars>
          <dgm:chMax/>
          <dgm:chPref/>
          <dgm:dir/>
          <dgm:animLvl val="lvl"/>
        </dgm:presLayoutVars>
      </dgm:prSet>
      <dgm:spPr/>
    </dgm:pt>
    <dgm:pt modelId="{E9B09DB3-EE3D-46CC-A4B4-656A3AFE58C1}" type="pres">
      <dgm:prSet presAssocID="{743275C6-E810-4B81-A78F-23A0BBA1EDFF}" presName="composite" presStyleCnt="0"/>
      <dgm:spPr/>
    </dgm:pt>
    <dgm:pt modelId="{9D9B0B3E-8D49-4571-9598-EEB29563A94B}" type="pres">
      <dgm:prSet presAssocID="{743275C6-E810-4B81-A78F-23A0BBA1EDFF}" presName="bentUpArrow1" presStyleLbl="alignImgPlace1" presStyleIdx="0" presStyleCnt="3" custScaleX="80705" custScaleY="70107" custLinFactNeighborX="17325" custLinFactNeighborY="-40193"/>
      <dgm:spPr/>
    </dgm:pt>
    <dgm:pt modelId="{0724D35F-108D-46DA-9C5A-869E9812CF89}" type="pres">
      <dgm:prSet presAssocID="{743275C6-E810-4B81-A78F-23A0BBA1EDFF}" presName="ParentText" presStyleLbl="node1" presStyleIdx="0" presStyleCnt="4" custScaleX="76447" custScaleY="50428">
        <dgm:presLayoutVars>
          <dgm:chMax val="1"/>
          <dgm:chPref val="1"/>
          <dgm:bulletEnabled val="1"/>
        </dgm:presLayoutVars>
      </dgm:prSet>
      <dgm:spPr/>
    </dgm:pt>
    <dgm:pt modelId="{826FF494-D477-41C3-8A37-C1967C4C7F82}" type="pres">
      <dgm:prSet presAssocID="{743275C6-E810-4B81-A78F-23A0BBA1EDFF}" presName="ChildText" presStyleLbl="revTx" presStyleIdx="0" presStyleCnt="3" custFlipHor="1" custScaleX="37422" custScaleY="4334">
        <dgm:presLayoutVars>
          <dgm:chMax val="0"/>
          <dgm:chPref val="0"/>
          <dgm:bulletEnabled val="1"/>
        </dgm:presLayoutVars>
      </dgm:prSet>
      <dgm:spPr/>
    </dgm:pt>
    <dgm:pt modelId="{A11B6724-1367-4A80-A3F4-7591739008E0}" type="pres">
      <dgm:prSet presAssocID="{2EE2E818-0770-4878-9F57-DC40BA7D6090}" presName="sibTrans" presStyleCnt="0"/>
      <dgm:spPr/>
    </dgm:pt>
    <dgm:pt modelId="{65CD6D0B-BCA3-44FB-B9C4-B787B76D0C5D}" type="pres">
      <dgm:prSet presAssocID="{2C9A353F-2E78-4B22-9EA6-1F3ACA73BF34}" presName="composite" presStyleCnt="0"/>
      <dgm:spPr/>
    </dgm:pt>
    <dgm:pt modelId="{CCFDFE30-676E-4E14-B44D-67FA7FDEE2D6}" type="pres">
      <dgm:prSet presAssocID="{2C9A353F-2E78-4B22-9EA6-1F3ACA73BF34}" presName="bentUpArrow1" presStyleLbl="alignImgPlace1" presStyleIdx="1" presStyleCnt="3" custScaleX="71490" custScaleY="83377" custLinFactNeighborX="25355" custLinFactNeighborY="-51966"/>
      <dgm:spPr/>
    </dgm:pt>
    <dgm:pt modelId="{CC79605F-F9B7-4F3D-8F8E-A2EBE2FE6717}" type="pres">
      <dgm:prSet presAssocID="{2C9A353F-2E78-4B22-9EA6-1F3ACA73BF34}" presName="ParentText" presStyleLbl="node1" presStyleIdx="1" presStyleCnt="4" custScaleX="71628" custScaleY="61479" custLinFactNeighborX="11005" custLinFactNeighborY="-19515">
        <dgm:presLayoutVars>
          <dgm:chMax val="1"/>
          <dgm:chPref val="1"/>
          <dgm:bulletEnabled val="1"/>
        </dgm:presLayoutVars>
      </dgm:prSet>
      <dgm:spPr/>
    </dgm:pt>
    <dgm:pt modelId="{817AA5D1-45EB-4A08-8F31-E2A093663234}" type="pres">
      <dgm:prSet presAssocID="{2C9A353F-2E78-4B22-9EA6-1F3ACA73BF3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375D1A0-FE05-4F5A-82A6-307471B0008A}" type="pres">
      <dgm:prSet presAssocID="{432EA13A-0DDD-4EC4-A6CF-C42BB43A6B68}" presName="sibTrans" presStyleCnt="0"/>
      <dgm:spPr/>
    </dgm:pt>
    <dgm:pt modelId="{26EE33E6-84A1-408F-926B-228E0FEE0DE8}" type="pres">
      <dgm:prSet presAssocID="{98486854-D5D3-417F-8A69-BEF1414A8A75}" presName="composite" presStyleCnt="0"/>
      <dgm:spPr/>
    </dgm:pt>
    <dgm:pt modelId="{4998014C-391B-44D3-9CC0-466232941976}" type="pres">
      <dgm:prSet presAssocID="{98486854-D5D3-417F-8A69-BEF1414A8A75}" presName="bentUpArrow1" presStyleLbl="alignImgPlace1" presStyleIdx="2" presStyleCnt="3" custScaleX="73289" custScaleY="94199" custLinFactNeighborX="33138" custLinFactNeighborY="-57358"/>
      <dgm:spPr/>
    </dgm:pt>
    <dgm:pt modelId="{B56231E7-5206-4B2C-92A4-61E978D908C2}" type="pres">
      <dgm:prSet presAssocID="{98486854-D5D3-417F-8A69-BEF1414A8A75}" presName="ParentText" presStyleLbl="node1" presStyleIdx="2" presStyleCnt="4" custScaleX="88595" custScaleY="54915" custLinFactNeighborX="90132" custLinFactNeighborY="56315">
        <dgm:presLayoutVars>
          <dgm:chMax val="1"/>
          <dgm:chPref val="1"/>
          <dgm:bulletEnabled val="1"/>
        </dgm:presLayoutVars>
      </dgm:prSet>
      <dgm:spPr/>
    </dgm:pt>
    <dgm:pt modelId="{53C45B3E-9A90-4BDF-B5CE-6983C86A22A2}" type="pres">
      <dgm:prSet presAssocID="{98486854-D5D3-417F-8A69-BEF1414A8A75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9454861-02BD-427C-B411-2D4015B73FFC}" type="pres">
      <dgm:prSet presAssocID="{DDC4AF34-8A2E-4BF5-8763-6618180D21BF}" presName="sibTrans" presStyleCnt="0"/>
      <dgm:spPr/>
    </dgm:pt>
    <dgm:pt modelId="{18974949-EABC-41CA-A7A6-7D684C1E0813}" type="pres">
      <dgm:prSet presAssocID="{44A10326-5E80-46B3-A2B4-2DAE3144943E}" presName="composite" presStyleCnt="0"/>
      <dgm:spPr/>
    </dgm:pt>
    <dgm:pt modelId="{C5DCE55C-C986-4A87-B7EA-90C0FEF27469}" type="pres">
      <dgm:prSet presAssocID="{44A10326-5E80-46B3-A2B4-2DAE3144943E}" presName="ParentText" presStyleLbl="node1" presStyleIdx="3" presStyleCnt="4" custScaleX="95307" custScaleY="62629" custLinFactY="-26363" custLinFactNeighborX="-53286" custLinFactNeighborY="-100000">
        <dgm:presLayoutVars>
          <dgm:chMax val="1"/>
          <dgm:chPref val="1"/>
          <dgm:bulletEnabled val="1"/>
        </dgm:presLayoutVars>
      </dgm:prSet>
      <dgm:spPr/>
    </dgm:pt>
  </dgm:ptLst>
  <dgm:cxnLst>
    <dgm:cxn modelId="{6DCECA06-D08B-4465-A97E-4F761A5C452F}" type="presOf" srcId="{CCFD8759-7843-465E-844E-110413BB3C35}" destId="{9AB7A543-066A-4051-BFAB-BB753D975DD9}" srcOrd="0" destOrd="0" presId="urn:microsoft.com/office/officeart/2005/8/layout/StepDownProcess"/>
    <dgm:cxn modelId="{9F1B7924-E147-4CE5-AE28-75276C3DAA32}" srcId="{CCFD8759-7843-465E-844E-110413BB3C35}" destId="{44A10326-5E80-46B3-A2B4-2DAE3144943E}" srcOrd="3" destOrd="0" parTransId="{6C47D31D-E9EA-415B-BCE1-A309313824C6}" sibTransId="{2D880AAC-0AE7-487A-9536-976E9C90A5E3}"/>
    <dgm:cxn modelId="{1D9FD45F-AC3A-4748-8C7B-C3A4A9B3C3D2}" srcId="{CCFD8759-7843-465E-844E-110413BB3C35}" destId="{743275C6-E810-4B81-A78F-23A0BBA1EDFF}" srcOrd="0" destOrd="0" parTransId="{CE9D7703-AE9B-412D-9659-41055DDD194F}" sibTransId="{2EE2E818-0770-4878-9F57-DC40BA7D6090}"/>
    <dgm:cxn modelId="{AA7DB142-6F86-43F8-9F48-C1A870A187DB}" srcId="{CCFD8759-7843-465E-844E-110413BB3C35}" destId="{98486854-D5D3-417F-8A69-BEF1414A8A75}" srcOrd="2" destOrd="0" parTransId="{8A26F3AB-7166-4565-9FF7-84554140175A}" sibTransId="{DDC4AF34-8A2E-4BF5-8763-6618180D21BF}"/>
    <dgm:cxn modelId="{A98EC888-F923-48FC-BD00-F51997A8E8E8}" type="presOf" srcId="{98486854-D5D3-417F-8A69-BEF1414A8A75}" destId="{B56231E7-5206-4B2C-92A4-61E978D908C2}" srcOrd="0" destOrd="0" presId="urn:microsoft.com/office/officeart/2005/8/layout/StepDownProcess"/>
    <dgm:cxn modelId="{6A066C92-40AC-46BF-BCED-2A79FD680991}" srcId="{CCFD8759-7843-465E-844E-110413BB3C35}" destId="{2C9A353F-2E78-4B22-9EA6-1F3ACA73BF34}" srcOrd="1" destOrd="0" parTransId="{E8556CEB-4774-42B1-B1A3-3EE12EB46D15}" sibTransId="{432EA13A-0DDD-4EC4-A6CF-C42BB43A6B68}"/>
    <dgm:cxn modelId="{CAC46CA5-32A8-4D01-9DF2-07556C8EA29F}" type="presOf" srcId="{743275C6-E810-4B81-A78F-23A0BBA1EDFF}" destId="{0724D35F-108D-46DA-9C5A-869E9812CF89}" srcOrd="0" destOrd="0" presId="urn:microsoft.com/office/officeart/2005/8/layout/StepDownProcess"/>
    <dgm:cxn modelId="{9AD217D4-6141-41B5-BCF2-CA3FCE595FF8}" type="presOf" srcId="{2C9A353F-2E78-4B22-9EA6-1F3ACA73BF34}" destId="{CC79605F-F9B7-4F3D-8F8E-A2EBE2FE6717}" srcOrd="0" destOrd="0" presId="urn:microsoft.com/office/officeart/2005/8/layout/StepDownProcess"/>
    <dgm:cxn modelId="{25A947D5-B8E0-49B0-B107-DB41B3EDBE91}" type="presOf" srcId="{44A10326-5E80-46B3-A2B4-2DAE3144943E}" destId="{C5DCE55C-C986-4A87-B7EA-90C0FEF27469}" srcOrd="0" destOrd="0" presId="urn:microsoft.com/office/officeart/2005/8/layout/StepDownProcess"/>
    <dgm:cxn modelId="{CBE22AC2-B928-44DB-BAEC-363326B6B513}" type="presParOf" srcId="{9AB7A543-066A-4051-BFAB-BB753D975DD9}" destId="{E9B09DB3-EE3D-46CC-A4B4-656A3AFE58C1}" srcOrd="0" destOrd="0" presId="urn:microsoft.com/office/officeart/2005/8/layout/StepDownProcess"/>
    <dgm:cxn modelId="{A34FB27E-6CA3-4B42-9304-6E20CF2A8AF8}" type="presParOf" srcId="{E9B09DB3-EE3D-46CC-A4B4-656A3AFE58C1}" destId="{9D9B0B3E-8D49-4571-9598-EEB29563A94B}" srcOrd="0" destOrd="0" presId="urn:microsoft.com/office/officeart/2005/8/layout/StepDownProcess"/>
    <dgm:cxn modelId="{4D6980E5-26B6-4428-9B4B-44697793B8A0}" type="presParOf" srcId="{E9B09DB3-EE3D-46CC-A4B4-656A3AFE58C1}" destId="{0724D35F-108D-46DA-9C5A-869E9812CF89}" srcOrd="1" destOrd="0" presId="urn:microsoft.com/office/officeart/2005/8/layout/StepDownProcess"/>
    <dgm:cxn modelId="{3D74BD0C-08FE-4E3D-A0F1-07FE763A000A}" type="presParOf" srcId="{E9B09DB3-EE3D-46CC-A4B4-656A3AFE58C1}" destId="{826FF494-D477-41C3-8A37-C1967C4C7F82}" srcOrd="2" destOrd="0" presId="urn:microsoft.com/office/officeart/2005/8/layout/StepDownProcess"/>
    <dgm:cxn modelId="{5F8C3AF8-4F98-4DE1-9301-77A8D430415E}" type="presParOf" srcId="{9AB7A543-066A-4051-BFAB-BB753D975DD9}" destId="{A11B6724-1367-4A80-A3F4-7591739008E0}" srcOrd="1" destOrd="0" presId="urn:microsoft.com/office/officeart/2005/8/layout/StepDownProcess"/>
    <dgm:cxn modelId="{EA54B6A3-9D79-4463-BC2A-8902E623630D}" type="presParOf" srcId="{9AB7A543-066A-4051-BFAB-BB753D975DD9}" destId="{65CD6D0B-BCA3-44FB-B9C4-B787B76D0C5D}" srcOrd="2" destOrd="0" presId="urn:microsoft.com/office/officeart/2005/8/layout/StepDownProcess"/>
    <dgm:cxn modelId="{77841A78-8204-426D-8FB1-1AE5646241BC}" type="presParOf" srcId="{65CD6D0B-BCA3-44FB-B9C4-B787B76D0C5D}" destId="{CCFDFE30-676E-4E14-B44D-67FA7FDEE2D6}" srcOrd="0" destOrd="0" presId="urn:microsoft.com/office/officeart/2005/8/layout/StepDownProcess"/>
    <dgm:cxn modelId="{E78A0F03-D801-4F52-AE1E-B5E9DAC6CE4C}" type="presParOf" srcId="{65CD6D0B-BCA3-44FB-B9C4-B787B76D0C5D}" destId="{CC79605F-F9B7-4F3D-8F8E-A2EBE2FE6717}" srcOrd="1" destOrd="0" presId="urn:microsoft.com/office/officeart/2005/8/layout/StepDownProcess"/>
    <dgm:cxn modelId="{4C6E83F4-67E2-4864-9D12-EC63FC98ECD3}" type="presParOf" srcId="{65CD6D0B-BCA3-44FB-B9C4-B787B76D0C5D}" destId="{817AA5D1-45EB-4A08-8F31-E2A093663234}" srcOrd="2" destOrd="0" presId="urn:microsoft.com/office/officeart/2005/8/layout/StepDownProcess"/>
    <dgm:cxn modelId="{E56B5FEA-13A0-4F41-91D0-BAE2C7153751}" type="presParOf" srcId="{9AB7A543-066A-4051-BFAB-BB753D975DD9}" destId="{C375D1A0-FE05-4F5A-82A6-307471B0008A}" srcOrd="3" destOrd="0" presId="urn:microsoft.com/office/officeart/2005/8/layout/StepDownProcess"/>
    <dgm:cxn modelId="{307FEA36-221D-4E80-87E7-F7FBC83AAF74}" type="presParOf" srcId="{9AB7A543-066A-4051-BFAB-BB753D975DD9}" destId="{26EE33E6-84A1-408F-926B-228E0FEE0DE8}" srcOrd="4" destOrd="0" presId="urn:microsoft.com/office/officeart/2005/8/layout/StepDownProcess"/>
    <dgm:cxn modelId="{02CEEA0C-6B9E-46B8-84AD-FBDBC6F5C6C1}" type="presParOf" srcId="{26EE33E6-84A1-408F-926B-228E0FEE0DE8}" destId="{4998014C-391B-44D3-9CC0-466232941976}" srcOrd="0" destOrd="0" presId="urn:microsoft.com/office/officeart/2005/8/layout/StepDownProcess"/>
    <dgm:cxn modelId="{5868F118-E767-4B83-B58F-71E11FC5AD1B}" type="presParOf" srcId="{26EE33E6-84A1-408F-926B-228E0FEE0DE8}" destId="{B56231E7-5206-4B2C-92A4-61E978D908C2}" srcOrd="1" destOrd="0" presId="urn:microsoft.com/office/officeart/2005/8/layout/StepDownProcess"/>
    <dgm:cxn modelId="{186289D3-23D7-4307-810B-CCA522E97F31}" type="presParOf" srcId="{26EE33E6-84A1-408F-926B-228E0FEE0DE8}" destId="{53C45B3E-9A90-4BDF-B5CE-6983C86A22A2}" srcOrd="2" destOrd="0" presId="urn:microsoft.com/office/officeart/2005/8/layout/StepDownProcess"/>
    <dgm:cxn modelId="{7389F9C9-6F79-48E1-97EF-92A26967BEB7}" type="presParOf" srcId="{9AB7A543-066A-4051-BFAB-BB753D975DD9}" destId="{49454861-02BD-427C-B411-2D4015B73FFC}" srcOrd="5" destOrd="0" presId="urn:microsoft.com/office/officeart/2005/8/layout/StepDownProcess"/>
    <dgm:cxn modelId="{5E50F878-E4F7-4F87-B7B6-45A559E45A47}" type="presParOf" srcId="{9AB7A543-066A-4051-BFAB-BB753D975DD9}" destId="{18974949-EABC-41CA-A7A6-7D684C1E0813}" srcOrd="6" destOrd="0" presId="urn:microsoft.com/office/officeart/2005/8/layout/StepDownProcess"/>
    <dgm:cxn modelId="{538D39D2-A887-4A16-A783-575E788AE445}" type="presParOf" srcId="{18974949-EABC-41CA-A7A6-7D684C1E0813}" destId="{C5DCE55C-C986-4A87-B7EA-90C0FEF2746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B0B3E-8D49-4571-9598-EEB29563A94B}">
      <dsp:nvSpPr>
        <dsp:cNvPr id="0" name=""/>
        <dsp:cNvSpPr/>
      </dsp:nvSpPr>
      <dsp:spPr>
        <a:xfrm rot="5400000">
          <a:off x="1095288" y="784849"/>
          <a:ext cx="958191" cy="12557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4D35F-108D-46DA-9C5A-869E9812CF89}">
      <dsp:nvSpPr>
        <dsp:cNvPr id="0" name=""/>
        <dsp:cNvSpPr/>
      </dsp:nvSpPr>
      <dsp:spPr>
        <a:xfrm>
          <a:off x="530276" y="68175"/>
          <a:ext cx="1758901" cy="8121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Label Encoder</a:t>
          </a:r>
          <a:endParaRPr lang="en-IN" sz="21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928" y="107827"/>
        <a:ext cx="1679597" cy="732835"/>
      </dsp:txXfrm>
    </dsp:sp>
    <dsp:sp modelId="{826FF494-D477-41C3-8A37-C1967C4C7F82}">
      <dsp:nvSpPr>
        <dsp:cNvPr id="0" name=""/>
        <dsp:cNvSpPr/>
      </dsp:nvSpPr>
      <dsp:spPr>
        <a:xfrm flipH="1">
          <a:off x="3083720" y="445224"/>
          <a:ext cx="626216" cy="56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FE30-676E-4E14-B44D-67FA7FDEE2D6}">
      <dsp:nvSpPr>
        <dsp:cNvPr id="0" name=""/>
        <dsp:cNvSpPr/>
      </dsp:nvSpPr>
      <dsp:spPr>
        <a:xfrm rot="5400000">
          <a:off x="2600349" y="2146870"/>
          <a:ext cx="1139559" cy="11123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9605F-F9B7-4F3D-8F8E-A2EBE2FE6717}">
      <dsp:nvSpPr>
        <dsp:cNvPr id="0" name=""/>
        <dsp:cNvSpPr/>
      </dsp:nvSpPr>
      <dsp:spPr>
        <a:xfrm>
          <a:off x="2309717" y="1116135"/>
          <a:ext cx="1648025" cy="99011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Splitting up the data</a:t>
          </a:r>
          <a:endParaRPr lang="en-IN" sz="21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58059" y="1164477"/>
        <a:ext cx="1551341" cy="893431"/>
      </dsp:txXfrm>
    </dsp:sp>
    <dsp:sp modelId="{817AA5D1-45EB-4A08-8F31-E2A093663234}">
      <dsp:nvSpPr>
        <dsp:cNvPr id="0" name=""/>
        <dsp:cNvSpPr/>
      </dsp:nvSpPr>
      <dsp:spPr>
        <a:xfrm>
          <a:off x="4030931" y="1273831"/>
          <a:ext cx="1673390" cy="130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8014C-391B-44D3-9CC0-466232941976}">
      <dsp:nvSpPr>
        <dsp:cNvPr id="0" name=""/>
        <dsp:cNvSpPr/>
      </dsp:nvSpPr>
      <dsp:spPr>
        <a:xfrm rot="5400000">
          <a:off x="4368924" y="3601098"/>
          <a:ext cx="1287469" cy="11403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231E7-5206-4B2C-92A4-61E978D908C2}">
      <dsp:nvSpPr>
        <dsp:cNvPr id="0" name=""/>
        <dsp:cNvSpPr/>
      </dsp:nvSpPr>
      <dsp:spPr>
        <a:xfrm>
          <a:off x="5656517" y="3932149"/>
          <a:ext cx="2038403" cy="88440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SMOTE</a:t>
          </a:r>
          <a:endParaRPr lang="en-IN" sz="21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9698" y="3975330"/>
        <a:ext cx="1952041" cy="798040"/>
      </dsp:txXfrm>
    </dsp:sp>
    <dsp:sp modelId="{53C45B3E-9A90-4BDF-B5CE-6983C86A22A2}">
      <dsp:nvSpPr>
        <dsp:cNvPr id="0" name=""/>
        <dsp:cNvSpPr/>
      </dsp:nvSpPr>
      <dsp:spPr>
        <a:xfrm>
          <a:off x="5752357" y="2815752"/>
          <a:ext cx="1673390" cy="130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CE55C-C986-4A87-B7EA-90C0FEF27469}">
      <dsp:nvSpPr>
        <dsp:cNvPr id="0" name=""/>
        <dsp:cNvSpPr/>
      </dsp:nvSpPr>
      <dsp:spPr>
        <a:xfrm>
          <a:off x="3882976" y="2396559"/>
          <a:ext cx="2192834" cy="10086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Feature Scaling</a:t>
          </a:r>
          <a:endParaRPr lang="en-IN" sz="21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2222" y="2445805"/>
        <a:ext cx="2094342" cy="910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311B-32D6-4515-A0D6-84870C1A86F3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5A7CF-3376-47CC-BF00-795D831099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3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5A7CF-3376-47CC-BF00-795D8310999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3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A5A7CF-3376-47CC-BF00-795D8310999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5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E3F1B-A41C-4035-8176-DE73BE33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E3A21-6EF6-4B5B-9B31-6AF9EFB5AD4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586A5-B286-48EE-B2F8-61F51141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35CC5-8E69-4320-9BE9-995797C4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CF23-03A9-49C3-B7C9-A68759EF3A4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E9A29B2-8D43-4D8A-A0A3-7885E2EABD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3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9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rawpixel.com/search/transform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51.1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www.flickr.com/photos/christiaancolen/20607150556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52.jpg"/><Relationship Id="rId9" Type="http://schemas.openxmlformats.org/officeDocument/2006/relationships/diagramColors" Target="../diagrams/colors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beginalgebra/chapter/introduction-to-solving-linear-equations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4be.cochrane.org/blog/2015/07/14/data-analysis-methods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198688/mono_test_it-by-dannya" TargetMode="Externa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nalysis-png/download/2273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baproject.com/textbooks/traci-craig-discover-psychology-2-0-a-brief-introductory-text/modules/multi-modal-percep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-craft.org/r-news/the-5-python-skills-you-need-before-you-study-machine-learning/" TargetMode="External"/><Relationship Id="rId3" Type="http://schemas.openxmlformats.org/officeDocument/2006/relationships/hyperlink" Target="https://geo-python.github.io/2017/lessons/L5/pandas-overview.htm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moyan.net/_detail/python/numpy_logo.svg?id=python:numpy_scipy_matplotlib" TargetMode="External"/><Relationship Id="rId5" Type="http://schemas.openxmlformats.org/officeDocument/2006/relationships/image" Target="../media/image9.svg"/><Relationship Id="rId10" Type="http://schemas.openxmlformats.org/officeDocument/2006/relationships/hyperlink" Target="https://escape2020.github.io/school2021/posts/clase10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graphic design&#10;&#10;Description automatically generated">
            <a:extLst>
              <a:ext uri="{FF2B5EF4-FFF2-40B4-BE49-F238E27FC236}">
                <a16:creationId xmlns:a16="http://schemas.microsoft.com/office/drawing/2014/main" id="{5F2893AC-8052-AEDA-E534-88B55246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596" y="-493725"/>
            <a:ext cx="9775022" cy="73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DB88-D99B-4805-A9A3-FF2E7591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407559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latin typeface="Calibri"/>
                <a:ea typeface="Calibri"/>
                <a:cs typeface="Calibri"/>
              </a:rPr>
              <a:t>Data Cleaning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EAB4A-0670-1F33-38B7-7F2D1CA2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‘id’  column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 spelling mistake and unique values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93E83-BAC3-F131-E2CB-724651098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63" y="3029635"/>
            <a:ext cx="4923177" cy="289015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208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C886-89E0-2C3F-5B97-8C948287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65E85-838D-F26A-D64E-9AD5595C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Checking Outliers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0001D-49EB-533D-0FA5-1DE091EFF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48" y="1920853"/>
            <a:ext cx="3780908" cy="4160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5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FCC7-E186-7477-7AF5-D9D3F6B1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790"/>
            <a:ext cx="7661108" cy="11276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D6259-058C-EDEA-E842-2EB92F274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1690688"/>
            <a:ext cx="9022080" cy="5167311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nalysis for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Categorical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08E88-66C1-FF8A-0876-D37B1942F447}"/>
              </a:ext>
            </a:extLst>
          </p:cNvPr>
          <p:cNvSpPr/>
          <p:nvPr/>
        </p:nvSpPr>
        <p:spPr>
          <a:xfrm>
            <a:off x="172720" y="2269030"/>
            <a:ext cx="8839200" cy="44862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5C805-03FC-2705-1780-05706EA25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7" y="2453936"/>
            <a:ext cx="2537406" cy="198839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56E14-A032-DFBA-F67B-6253DB4A2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251" y="4702521"/>
            <a:ext cx="2558099" cy="203246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FF01C-5FD1-FE6D-172E-319DD0010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60" y="2446018"/>
            <a:ext cx="2286198" cy="200423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57F90-B8AE-8231-A706-241A990D0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01" y="2453936"/>
            <a:ext cx="2537406" cy="208806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AEFF7-0467-3E20-0BF5-D042312D4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02" y="4804261"/>
            <a:ext cx="2751058" cy="192040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620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7F95-ADB3-5083-3D69-5919D1BE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30965-D900-9F69-36FC-297A8B70A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nalysis for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F0EC6-1491-0830-AECF-F7BDF6C501EC}"/>
              </a:ext>
            </a:extLst>
          </p:cNvPr>
          <p:cNvSpPr/>
          <p:nvPr/>
        </p:nvSpPr>
        <p:spPr>
          <a:xfrm>
            <a:off x="1051814" y="2367280"/>
            <a:ext cx="7386320" cy="41255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EAAB-2678-B411-5745-4208B588A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4" y="2476023"/>
            <a:ext cx="6024654" cy="37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8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2F8-7E8D-D4A2-87BA-81839CE7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F7AB-A2D2-E7A3-E055-7137F86F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nature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A17E05F-B1CF-87CD-A2E2-DCD870BE6326}"/>
              </a:ext>
            </a:extLst>
          </p:cNvPr>
          <p:cNvSpPr/>
          <p:nvPr/>
        </p:nvSpPr>
        <p:spPr>
          <a:xfrm>
            <a:off x="701040" y="2512853"/>
            <a:ext cx="7721600" cy="3664109"/>
          </a:xfrm>
          <a:prstGeom prst="round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72924-0D95-DC3D-295F-9B820F47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52" y="2690213"/>
            <a:ext cx="6391375" cy="33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ABD4-9142-1218-4F70-4F3E9C29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EC6F-3F09-5CE1-65B9-49AA5D04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 for BMI , Average Glucose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level and 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C5C60-A317-1008-F384-B44CFB100207}"/>
              </a:ext>
            </a:extLst>
          </p:cNvPr>
          <p:cNvSpPr/>
          <p:nvPr/>
        </p:nvSpPr>
        <p:spPr>
          <a:xfrm>
            <a:off x="822226" y="3200400"/>
            <a:ext cx="8051609" cy="173177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53E1E-968B-F597-E754-C8F841268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3" y="3441393"/>
            <a:ext cx="7773074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8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E806-D54C-3098-3D6B-3A26C115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EDB4-F275-46F7-4C95-35F22C7E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230"/>
            <a:ext cx="7886700" cy="5122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 appears to have a  notable influence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DF6278-B6DA-293A-35C8-7547EE1DB78A}"/>
              </a:ext>
            </a:extLst>
          </p:cNvPr>
          <p:cNvSpPr/>
          <p:nvPr/>
        </p:nvSpPr>
        <p:spPr>
          <a:xfrm>
            <a:off x="1812994" y="1525102"/>
            <a:ext cx="5518011" cy="28456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72761-7C27-2F8D-E318-D0A4217C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58" y="1690689"/>
            <a:ext cx="4347882" cy="24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3C75-A133-0FB2-14D5-EAE33468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B5FDD-A273-934D-4566-E9CBF5E21403}"/>
              </a:ext>
            </a:extLst>
          </p:cNvPr>
          <p:cNvSpPr/>
          <p:nvPr/>
        </p:nvSpPr>
        <p:spPr>
          <a:xfrm>
            <a:off x="219919" y="1192193"/>
            <a:ext cx="4780344" cy="2480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9890237-4F5E-EC93-7E50-19378F5A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2" y="1306043"/>
            <a:ext cx="4398778" cy="2252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829B1-4DAC-0526-C82D-4BD761884063}"/>
              </a:ext>
            </a:extLst>
          </p:cNvPr>
          <p:cNvSpPr/>
          <p:nvPr/>
        </p:nvSpPr>
        <p:spPr>
          <a:xfrm>
            <a:off x="4041494" y="3989773"/>
            <a:ext cx="4780344" cy="2480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73C968-B0B7-F0AA-E678-EEEA9632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1076446"/>
            <a:ext cx="8924081" cy="5602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Aged between 20  to 60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years often exhibit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higher BMI values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heart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 increases  above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age of 30                                            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B4804C-CF65-0A0E-B711-E2C220B65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48" y="4138695"/>
            <a:ext cx="4300236" cy="21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D7F3-2939-91CB-2338-CAF4FD16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381031" cy="9775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16E96-3307-74BF-D710-5562BBF4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949124"/>
            <a:ext cx="8866208" cy="554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Significantly hypertension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increase above the age of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4A4182-C6CB-B05A-9FC0-2CE556026769}"/>
              </a:ext>
            </a:extLst>
          </p:cNvPr>
          <p:cNvSpPr/>
          <p:nvPr/>
        </p:nvSpPr>
        <p:spPr>
          <a:xfrm>
            <a:off x="383773" y="1067765"/>
            <a:ext cx="4442870" cy="23612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E498D-66AC-8590-A9FB-3802991B3B44}"/>
              </a:ext>
            </a:extLst>
          </p:cNvPr>
          <p:cNvSpPr/>
          <p:nvPr/>
        </p:nvSpPr>
        <p:spPr>
          <a:xfrm>
            <a:off x="3957229" y="4377552"/>
            <a:ext cx="4574029" cy="16072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798478-6DAC-7136-D297-6B853BDE1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1" y="1150483"/>
            <a:ext cx="4106734" cy="2195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131BD5-1EB8-EF2A-9E86-9665397F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3"/>
          <a:stretch/>
        </p:blipFill>
        <p:spPr>
          <a:xfrm>
            <a:off x="4537276" y="4513006"/>
            <a:ext cx="3582186" cy="12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2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12FE-770E-0BB9-FCA5-961D05CD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B7665-80E6-8604-C21F-669943A77850}"/>
              </a:ext>
            </a:extLst>
          </p:cNvPr>
          <p:cNvSpPr/>
          <p:nvPr/>
        </p:nvSpPr>
        <p:spPr>
          <a:xfrm>
            <a:off x="293198" y="1027907"/>
            <a:ext cx="4675042" cy="28196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D94CB-A01F-9FDA-DD2E-1AA76265CFBF}"/>
              </a:ext>
            </a:extLst>
          </p:cNvPr>
          <p:cNvSpPr/>
          <p:nvPr/>
        </p:nvSpPr>
        <p:spPr>
          <a:xfrm>
            <a:off x="4572000" y="3934512"/>
            <a:ext cx="4191000" cy="2667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8D0F579-CAEC-FA00-D473-49AD78FAD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7" y="1136554"/>
            <a:ext cx="4305643" cy="260234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352533-C963-5AEE-A988-E5535474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906"/>
            <a:ext cx="8991600" cy="5830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Patients above age of 40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shows higher average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glucose level                                                            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rate illustrate  a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notable rise after the age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of 40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ABB2FD-3200-E229-DD98-11852E03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4078975"/>
            <a:ext cx="3825240" cy="23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F1F015-0D80-4EA4-C64A-B3BD6B306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857250"/>
            <a:ext cx="9144000" cy="51435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37CA5-765F-CCC0-70B7-E7BC2BE84C33}"/>
              </a:ext>
            </a:extLst>
          </p:cNvPr>
          <p:cNvSpPr/>
          <p:nvPr/>
        </p:nvSpPr>
        <p:spPr>
          <a:xfrm>
            <a:off x="0" y="4276830"/>
            <a:ext cx="9144000" cy="1323692"/>
          </a:xfrm>
          <a:prstGeom prst="rect">
            <a:avLst/>
          </a:prstGeom>
          <a:solidFill>
            <a:srgbClr val="0138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58437-46D1-04EC-381C-3BADB36DA46A}"/>
              </a:ext>
            </a:extLst>
          </p:cNvPr>
          <p:cNvSpPr txBox="1"/>
          <p:nvPr/>
        </p:nvSpPr>
        <p:spPr>
          <a:xfrm>
            <a:off x="571500" y="4518801"/>
            <a:ext cx="4366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Topic : Stroke Prediction</a:t>
            </a:r>
            <a:endParaRPr lang="en-IN" sz="30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B2C389-36FE-9A65-2C04-1339313535F3}"/>
              </a:ext>
            </a:extLst>
          </p:cNvPr>
          <p:cNvCxnSpPr>
            <a:cxnSpLocks/>
          </p:cNvCxnSpPr>
          <p:nvPr/>
        </p:nvCxnSpPr>
        <p:spPr>
          <a:xfrm>
            <a:off x="0" y="5600522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45F123-9723-D36C-DD82-4099A5B33A64}"/>
              </a:ext>
            </a:extLst>
          </p:cNvPr>
          <p:cNvCxnSpPr>
            <a:cxnSpLocks/>
          </p:cNvCxnSpPr>
          <p:nvPr/>
        </p:nvCxnSpPr>
        <p:spPr>
          <a:xfrm>
            <a:off x="0" y="427682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9A80D4-2638-66E1-35B2-39E3876F4223}"/>
              </a:ext>
            </a:extLst>
          </p:cNvPr>
          <p:cNvSpPr txBox="1"/>
          <p:nvPr/>
        </p:nvSpPr>
        <p:spPr>
          <a:xfrm>
            <a:off x="6343650" y="5049716"/>
            <a:ext cx="33604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Presented by Mansi Choudhary</a:t>
            </a:r>
            <a:endParaRPr lang="en-IN" sz="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FA2BAB-ACBE-C083-73C3-0DF5DD8E4662}"/>
              </a:ext>
            </a:extLst>
          </p:cNvPr>
          <p:cNvCxnSpPr>
            <a:cxnSpLocks/>
          </p:cNvCxnSpPr>
          <p:nvPr/>
        </p:nvCxnSpPr>
        <p:spPr>
          <a:xfrm>
            <a:off x="5863590" y="4478194"/>
            <a:ext cx="0" cy="920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96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E89C-E073-7317-279C-01BCCF53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722870" cy="1257194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F16CE-52E4-7E23-4681-5B230FFA9077}"/>
              </a:ext>
            </a:extLst>
          </p:cNvPr>
          <p:cNvSpPr/>
          <p:nvPr/>
        </p:nvSpPr>
        <p:spPr>
          <a:xfrm>
            <a:off x="4420553" y="1500560"/>
            <a:ext cx="4587240" cy="24993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A7E0F-6810-2C27-45E9-451CD90254C3}"/>
              </a:ext>
            </a:extLst>
          </p:cNvPr>
          <p:cNvSpPr/>
          <p:nvPr/>
        </p:nvSpPr>
        <p:spPr>
          <a:xfrm>
            <a:off x="190500" y="4160837"/>
            <a:ext cx="4587240" cy="24993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9E2BDB-D7D3-81E8-88EF-18F2DADCC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93" y="1622321"/>
            <a:ext cx="4251960" cy="229381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025E4B-03D3-25AB-4321-E52A38498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4259791"/>
            <a:ext cx="4175760" cy="22330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349FBB-23B8-12CB-067C-33E9FE14FD1B}"/>
              </a:ext>
            </a:extLst>
          </p:cNvPr>
          <p:cNvSpPr txBox="1"/>
          <p:nvPr/>
        </p:nvSpPr>
        <p:spPr>
          <a:xfrm>
            <a:off x="628650" y="1622321"/>
            <a:ext cx="330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patients had either low or high glucose levels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B6FD5F-8512-25CE-7B94-BD7FAB18E901}"/>
              </a:ext>
            </a:extLst>
          </p:cNvPr>
          <p:cNvSpPr txBox="1"/>
          <p:nvPr/>
        </p:nvSpPr>
        <p:spPr>
          <a:xfrm>
            <a:off x="4831080" y="4441021"/>
            <a:ext cx="4009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 between 40 and 60 exhibit high average glucose levels, while those with a BMI exceeding 60 show low average glucose levels.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8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DD12-C1C3-5F6B-F56F-7BB3C227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149590" cy="808354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C08C3-0E89-BA59-94B8-C9F57842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Despite the absence of heart disease or hypertension,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reveals that some patients still experienced strokes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1AECF3-04DD-9D41-9EFD-943027F06659}"/>
              </a:ext>
            </a:extLst>
          </p:cNvPr>
          <p:cNvSpPr/>
          <p:nvPr/>
        </p:nvSpPr>
        <p:spPr>
          <a:xfrm>
            <a:off x="523875" y="1447800"/>
            <a:ext cx="8149590" cy="35814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0FB7B-6E67-F46C-4648-AE22E595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1640"/>
            <a:ext cx="734568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07BB-CE38-4C12-89AA-CBD2E406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0EB7-585C-C796-9DA0-C37BB338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9568"/>
            <a:ext cx="7886700" cy="4817395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DA8C4B9-D9EA-DCAF-5B39-CF6F9E2E9C42}"/>
              </a:ext>
            </a:extLst>
          </p:cNvPr>
          <p:cNvSpPr/>
          <p:nvPr/>
        </p:nvSpPr>
        <p:spPr>
          <a:xfrm>
            <a:off x="838200" y="1573531"/>
            <a:ext cx="7677150" cy="3603207"/>
          </a:xfrm>
          <a:prstGeom prst="round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BB261-F4CE-1B64-12A5-DDB67460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1690689"/>
            <a:ext cx="6355080" cy="3231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2AF6E-0B12-ECC6-F95A-943EBC922B0F}"/>
              </a:ext>
            </a:extLst>
          </p:cNvPr>
          <p:cNvSpPr txBox="1"/>
          <p:nvPr/>
        </p:nvSpPr>
        <p:spPr>
          <a:xfrm>
            <a:off x="883920" y="5349441"/>
            <a:ext cx="704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Formerly smoking individuals have a higher average glucose level.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4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0C1C-FF40-E344-FF89-535ACCA4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8EBC-3FD3-AE41-CF81-382DEEEF1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1120"/>
            <a:ext cx="9144000" cy="5516880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9C00D-9C6A-913C-EC16-9FBB67A5A933}"/>
              </a:ext>
            </a:extLst>
          </p:cNvPr>
          <p:cNvSpPr/>
          <p:nvPr/>
        </p:nvSpPr>
        <p:spPr>
          <a:xfrm>
            <a:off x="133350" y="1370966"/>
            <a:ext cx="4570997" cy="27435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D9B0A-AF12-1564-D452-B41F5001D2C2}"/>
              </a:ext>
            </a:extLst>
          </p:cNvPr>
          <p:cNvSpPr/>
          <p:nvPr/>
        </p:nvSpPr>
        <p:spPr>
          <a:xfrm>
            <a:off x="5113420" y="3224464"/>
            <a:ext cx="3851509" cy="3433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30E92-E91B-BDE9-9F5A-C69112491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94" y="3429000"/>
            <a:ext cx="3673359" cy="3063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FB2B0-93C7-6E78-1B29-BBB571EDFC73}"/>
              </a:ext>
            </a:extLst>
          </p:cNvPr>
          <p:cNvSpPr txBox="1"/>
          <p:nvPr/>
        </p:nvSpPr>
        <p:spPr>
          <a:xfrm>
            <a:off x="650808" y="4502565"/>
            <a:ext cx="3609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rivate sector tend to have higher average glucose levels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F93095-4F2B-24DE-FC46-4446D9851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" y="1488772"/>
            <a:ext cx="4087728" cy="2507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7ECD02-5AE7-21F5-4583-7DE0A685D547}"/>
              </a:ext>
            </a:extLst>
          </p:cNvPr>
          <p:cNvSpPr txBox="1"/>
          <p:nvPr/>
        </p:nvSpPr>
        <p:spPr>
          <a:xfrm>
            <a:off x="4980070" y="1643353"/>
            <a:ext cx="3669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rivate-sector jobs show the highest stroke incidence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80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82AF-68A7-9941-CBEF-068DD60B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4A215-34EE-287E-1970-F602F552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63" y="1395663"/>
            <a:ext cx="8734926" cy="5257800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Top Corners One Rounded and One Snipped 3">
            <a:extLst>
              <a:ext uri="{FF2B5EF4-FFF2-40B4-BE49-F238E27FC236}">
                <a16:creationId xmlns:a16="http://schemas.microsoft.com/office/drawing/2014/main" id="{EAC8C226-C20F-5EDA-F623-2E5FC6BA3F48}"/>
              </a:ext>
            </a:extLst>
          </p:cNvPr>
          <p:cNvSpPr/>
          <p:nvPr/>
        </p:nvSpPr>
        <p:spPr>
          <a:xfrm>
            <a:off x="389965" y="1395663"/>
            <a:ext cx="8364069" cy="3723184"/>
          </a:xfrm>
          <a:prstGeom prst="snip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8F5AB-906D-3547-F8D7-31B5B9BA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4066"/>
            <a:ext cx="3471526" cy="2626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8F59A-47F3-3DB3-AFA3-AA37799E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79" y="1829188"/>
            <a:ext cx="3320126" cy="2856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2CFC3-EE48-AF12-07C0-4BFE9FEF753C}"/>
              </a:ext>
            </a:extLst>
          </p:cNvPr>
          <p:cNvSpPr txBox="1"/>
          <p:nvPr/>
        </p:nvSpPr>
        <p:spPr>
          <a:xfrm>
            <a:off x="389965" y="5516880"/>
            <a:ext cx="836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Married individuals, reporting a higher average glucose level, also experience the highest incidence of strokes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9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9C7E-362B-1A9C-CD4A-9C4FBE7F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C2EB-4CB9-BFB2-E2A0-736BFD63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2400"/>
            <a:ext cx="7886700" cy="475456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7AEE0385-8A32-A993-10E1-A810907ADD83}"/>
              </a:ext>
            </a:extLst>
          </p:cNvPr>
          <p:cNvSpPr/>
          <p:nvPr/>
        </p:nvSpPr>
        <p:spPr>
          <a:xfrm>
            <a:off x="144379" y="1422400"/>
            <a:ext cx="8783053" cy="3342640"/>
          </a:xfrm>
          <a:prstGeom prst="round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1697-7F52-5268-3B8A-1B3AF32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1" y="1690689"/>
            <a:ext cx="3758687" cy="271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E558B-3FA9-7DFE-4133-503D354E3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44" y="1690688"/>
            <a:ext cx="3712406" cy="2715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56F2D-1BA3-2AAB-F123-821ABEDAD70C}"/>
              </a:ext>
            </a:extLst>
          </p:cNvPr>
          <p:cNvSpPr txBox="1"/>
          <p:nvPr/>
        </p:nvSpPr>
        <p:spPr>
          <a:xfrm>
            <a:off x="312821" y="4867130"/>
            <a:ext cx="820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Urban individuals with slightly higher average glucose levels also experience a slightly elevated stroke incidence compared to rural counterparts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22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4651-EDEF-2C75-8C66-DC5419E4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3FEA-63B0-C267-B324-C6AFA5DAF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5740"/>
            <a:ext cx="7886700" cy="47912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Binning BMI column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7CB5B-0972-3CF8-99DA-2167A68140FB}"/>
              </a:ext>
            </a:extLst>
          </p:cNvPr>
          <p:cNvSpPr/>
          <p:nvPr/>
        </p:nvSpPr>
        <p:spPr>
          <a:xfrm>
            <a:off x="4299108" y="1506210"/>
            <a:ext cx="4449452" cy="37659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AABC-DF44-9AAC-E836-B6D2321B1E0F}"/>
              </a:ext>
            </a:extLst>
          </p:cNvPr>
          <p:cNvSpPr/>
          <p:nvPr/>
        </p:nvSpPr>
        <p:spPr>
          <a:xfrm>
            <a:off x="327097" y="5179544"/>
            <a:ext cx="3642046" cy="1352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886AF-1ABE-286E-C609-3DF6ADC6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0" y="5272208"/>
            <a:ext cx="3098800" cy="1167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0BE981-30D8-D5E5-9BBD-BC7C3EC9D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7272"/>
            <a:ext cx="3903668" cy="306387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AEC363-7B04-C498-6CF0-A133C8FEB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01111"/>
              </p:ext>
            </p:extLst>
          </p:nvPr>
        </p:nvGraphicFramePr>
        <p:xfrm>
          <a:off x="628650" y="1927352"/>
          <a:ext cx="3302881" cy="25227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3004">
                  <a:extLst>
                    <a:ext uri="{9D8B030D-6E8A-4147-A177-3AD203B41FA5}">
                      <a16:colId xmlns:a16="http://schemas.microsoft.com/office/drawing/2014/main" val="2635034970"/>
                    </a:ext>
                  </a:extLst>
                </a:gridCol>
                <a:gridCol w="1619877">
                  <a:extLst>
                    <a:ext uri="{9D8B030D-6E8A-4147-A177-3AD203B41FA5}">
                      <a16:colId xmlns:a16="http://schemas.microsoft.com/office/drawing/2014/main" val="1863947274"/>
                    </a:ext>
                  </a:extLst>
                </a:gridCol>
              </a:tblGrid>
              <a:tr h="504546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BMI</a:t>
                      </a:r>
                    </a:p>
                  </a:txBody>
                  <a:tcPr marR="76200" marT="60960" marB="6096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Weight Status</a:t>
                      </a:r>
                    </a:p>
                  </a:txBody>
                  <a:tcPr marL="76200" marR="76200" marT="60960" marB="60960"/>
                </a:tc>
                <a:extLst>
                  <a:ext uri="{0D108BD9-81ED-4DB2-BD59-A6C34878D82A}">
                    <a16:rowId xmlns:a16="http://schemas.microsoft.com/office/drawing/2014/main" val="20487984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Below 18.5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718208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18.5—24.9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Weight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395278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25.0—29.9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Overweight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682881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 and Above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Obesity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1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946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AAC2-7853-3794-CF73-75D464A4F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8" y="1814180"/>
            <a:ext cx="8919882" cy="493624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2C59B7-C71F-F3C1-8929-565DF719647B}"/>
              </a:ext>
            </a:extLst>
          </p:cNvPr>
          <p:cNvSpPr/>
          <p:nvPr/>
        </p:nvSpPr>
        <p:spPr>
          <a:xfrm>
            <a:off x="152400" y="997681"/>
            <a:ext cx="8480612" cy="22962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CB91-EC5B-4EB6-D7B9-47AC7F102B3E}"/>
              </a:ext>
            </a:extLst>
          </p:cNvPr>
          <p:cNvSpPr txBox="1"/>
          <p:nvPr/>
        </p:nvSpPr>
        <p:spPr>
          <a:xfrm>
            <a:off x="510988" y="502024"/>
            <a:ext cx="7521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Describing columns based on stroke occurrence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886C6-768F-4D23-B117-E983D63F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1" y="1111828"/>
            <a:ext cx="6670963" cy="20279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7D9323-AED9-DF7B-34C6-14D23B8C1F63}"/>
              </a:ext>
            </a:extLst>
          </p:cNvPr>
          <p:cNvSpPr/>
          <p:nvPr/>
        </p:nvSpPr>
        <p:spPr>
          <a:xfrm>
            <a:off x="2845276" y="3564082"/>
            <a:ext cx="5787736" cy="312145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89FD7-7516-66E8-A71C-FD3230E2C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36" y="3789576"/>
            <a:ext cx="5041416" cy="27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3268-B11E-5B66-48B7-E2CE5518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161112" cy="662780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CF970B-E665-4D12-6653-85B8438F5746}"/>
              </a:ext>
            </a:extLst>
          </p:cNvPr>
          <p:cNvSpPr/>
          <p:nvPr/>
        </p:nvSpPr>
        <p:spPr>
          <a:xfrm>
            <a:off x="6352674" y="1491916"/>
            <a:ext cx="2562726" cy="281539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A87E1F-A288-F3D5-851D-39499C0E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10" y="1027906"/>
            <a:ext cx="8831179" cy="583009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12F6-1477-F6A8-F1B6-DBED5D6409E1}"/>
              </a:ext>
            </a:extLst>
          </p:cNvPr>
          <p:cNvSpPr/>
          <p:nvPr/>
        </p:nvSpPr>
        <p:spPr>
          <a:xfrm>
            <a:off x="3902289" y="1261095"/>
            <a:ext cx="1367296" cy="101076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8380F1-2268-3FD1-798F-C41000918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092901"/>
              </p:ext>
            </p:extLst>
          </p:nvPr>
        </p:nvGraphicFramePr>
        <p:xfrm>
          <a:off x="509244" y="1140644"/>
          <a:ext cx="7956025" cy="566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3570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42D0-318D-9561-7042-6BF47F2C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1E9E-BCC4-B3EA-9973-A387AAF5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Applied Label Encoder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Data Splitting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C66D85C2-DEC2-27BD-6599-923106A75DD3}"/>
              </a:ext>
            </a:extLst>
          </p:cNvPr>
          <p:cNvSpPr/>
          <p:nvPr/>
        </p:nvSpPr>
        <p:spPr>
          <a:xfrm>
            <a:off x="1041722" y="2615878"/>
            <a:ext cx="5324354" cy="1400538"/>
          </a:xfrm>
          <a:prstGeom prst="round2DiagRect">
            <a:avLst>
              <a:gd name="adj1" fmla="val 16667"/>
              <a:gd name="adj2" fmla="val 2018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33491-7FB9-12CE-E010-9CA562DE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70" y="2800612"/>
            <a:ext cx="4919858" cy="1031070"/>
          </a:xfrm>
          <a:prstGeom prst="rect">
            <a:avLst/>
          </a:prstGeom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E5AF824B-5BE8-A1F3-DA91-CA0358F3993F}"/>
              </a:ext>
            </a:extLst>
          </p:cNvPr>
          <p:cNvSpPr/>
          <p:nvPr/>
        </p:nvSpPr>
        <p:spPr>
          <a:xfrm>
            <a:off x="1041722" y="4911361"/>
            <a:ext cx="5220182" cy="1265602"/>
          </a:xfrm>
          <a:prstGeom prst="round2DiagRect">
            <a:avLst>
              <a:gd name="adj1" fmla="val 16667"/>
              <a:gd name="adj2" fmla="val 2018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69554-7D39-832A-EBA5-F1F98D53C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70" y="5149450"/>
            <a:ext cx="4877223" cy="7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5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F6EBC5C6-1323-2E78-D75E-7C656F0D57C2}"/>
              </a:ext>
            </a:extLst>
          </p:cNvPr>
          <p:cNvSpPr/>
          <p:nvPr/>
        </p:nvSpPr>
        <p:spPr>
          <a:xfrm>
            <a:off x="583666" y="1099709"/>
            <a:ext cx="3894066" cy="781668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7A52A-329A-0F0A-8E70-D640BF0FC945}"/>
              </a:ext>
            </a:extLst>
          </p:cNvPr>
          <p:cNvSpPr txBox="1"/>
          <p:nvPr/>
        </p:nvSpPr>
        <p:spPr>
          <a:xfrm>
            <a:off x="1363288" y="1173491"/>
            <a:ext cx="2209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Brain Stroke Symptoms: Why can't people identify brain stroke symptoms |  The Times of India">
            <a:extLst>
              <a:ext uri="{FF2B5EF4-FFF2-40B4-BE49-F238E27FC236}">
                <a16:creationId xmlns:a16="http://schemas.microsoft.com/office/drawing/2014/main" id="{0B5F8D8E-BB7E-1C32-CDCF-55DDA5ABF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91" y="3429000"/>
            <a:ext cx="2631440" cy="25095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38F7-1613-855C-8848-AA03F342F985}"/>
              </a:ext>
            </a:extLst>
          </p:cNvPr>
          <p:cNvSpPr txBox="1"/>
          <p:nvPr/>
        </p:nvSpPr>
        <p:spPr>
          <a:xfrm flipH="1">
            <a:off x="1363289" y="2225040"/>
            <a:ext cx="46006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6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2055-D8C6-A544-6AD6-DD8F8737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022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66084-EC42-8441-CF59-CEE48EAC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SMOTE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199B09C1-23D0-A17F-3958-ABEA9A704501}"/>
              </a:ext>
            </a:extLst>
          </p:cNvPr>
          <p:cNvSpPr/>
          <p:nvPr/>
        </p:nvSpPr>
        <p:spPr>
          <a:xfrm>
            <a:off x="849216" y="4454161"/>
            <a:ext cx="6465984" cy="1265602"/>
          </a:xfrm>
          <a:prstGeom prst="round2DiagRect">
            <a:avLst>
              <a:gd name="adj1" fmla="val 16667"/>
              <a:gd name="adj2" fmla="val 2018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C5E648B5-9759-1E15-6CAE-BA060A9BFFDE}"/>
              </a:ext>
            </a:extLst>
          </p:cNvPr>
          <p:cNvSpPr/>
          <p:nvPr/>
        </p:nvSpPr>
        <p:spPr>
          <a:xfrm>
            <a:off x="692939" y="2367658"/>
            <a:ext cx="6622261" cy="1265602"/>
          </a:xfrm>
          <a:prstGeom prst="round2DiagRect">
            <a:avLst>
              <a:gd name="adj1" fmla="val 16667"/>
              <a:gd name="adj2" fmla="val 2018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3081B-DA40-DEF1-B05E-8837FC08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2" y="2455756"/>
            <a:ext cx="5499192" cy="1089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7EFCB-1D06-06C5-B230-A40DA55E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2" y="4535191"/>
            <a:ext cx="5499192" cy="11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85F8-FDBE-F03F-48DA-3BACCB44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3C1C-59FB-7C97-10FB-63093463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SMOTE Visualization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76826-809F-51A3-B143-6AE9855A164A}"/>
              </a:ext>
            </a:extLst>
          </p:cNvPr>
          <p:cNvSpPr/>
          <p:nvPr/>
        </p:nvSpPr>
        <p:spPr>
          <a:xfrm>
            <a:off x="746760" y="2477236"/>
            <a:ext cx="8058150" cy="38795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1CF9C-8D1C-1B33-C5D8-C40693DA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4" y="2727842"/>
            <a:ext cx="7763102" cy="3215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C8C9F-7D59-36FF-AFCF-7981827E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69527" y="1520982"/>
            <a:ext cx="2187529" cy="8309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7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5C88-B5BC-3356-23B4-40786F3D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783830" cy="701674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Identifying the best feature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623A9-4DB9-41E3-34A1-EF97D1112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2400"/>
            <a:ext cx="7886700" cy="475456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69B127-89FD-257C-17CF-73974AFA520C}"/>
              </a:ext>
            </a:extLst>
          </p:cNvPr>
          <p:cNvSpPr/>
          <p:nvPr/>
        </p:nvSpPr>
        <p:spPr>
          <a:xfrm>
            <a:off x="1361440" y="1569720"/>
            <a:ext cx="6715760" cy="334772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E4B94-A4F6-898B-6C67-B729687226FE}"/>
              </a:ext>
            </a:extLst>
          </p:cNvPr>
          <p:cNvSpPr txBox="1"/>
          <p:nvPr/>
        </p:nvSpPr>
        <p:spPr>
          <a:xfrm>
            <a:off x="1076960" y="5273040"/>
            <a:ext cx="682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feature 'age' has the greatest influence among all features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BC43-9006-87FD-F55F-D889B554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32" y="1722810"/>
            <a:ext cx="5933744" cy="28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0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C1B4-42D5-F201-69E9-54203DF0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9" y="78712"/>
            <a:ext cx="7600950" cy="76885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Selection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8C225-A9A4-8C3C-A674-C9341AAE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6A56D-D535-3385-54F5-7042CB0E20B3}"/>
              </a:ext>
            </a:extLst>
          </p:cNvPr>
          <p:cNvSpPr/>
          <p:nvPr/>
        </p:nvSpPr>
        <p:spPr>
          <a:xfrm>
            <a:off x="3077506" y="1363386"/>
            <a:ext cx="3241969" cy="9777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8A880B-8FBF-35AF-F89A-2ADF458BFFF7}"/>
              </a:ext>
            </a:extLst>
          </p:cNvPr>
          <p:cNvSpPr txBox="1"/>
          <p:nvPr/>
        </p:nvSpPr>
        <p:spPr>
          <a:xfrm>
            <a:off x="3487075" y="1477352"/>
            <a:ext cx="22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Models</a:t>
            </a:r>
            <a:endParaRPr lang="en-IN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5689B-F1C6-567C-FB45-6BE92D6BDDBC}"/>
              </a:ext>
            </a:extLst>
          </p:cNvPr>
          <p:cNvSpPr/>
          <p:nvPr/>
        </p:nvSpPr>
        <p:spPr>
          <a:xfrm>
            <a:off x="129637" y="2591062"/>
            <a:ext cx="1821071" cy="8529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0C9E3D-7E1E-FEBB-0C4F-50A2A0C5C123}"/>
              </a:ext>
            </a:extLst>
          </p:cNvPr>
          <p:cNvSpPr/>
          <p:nvPr/>
        </p:nvSpPr>
        <p:spPr>
          <a:xfrm>
            <a:off x="1030174" y="3974396"/>
            <a:ext cx="2275588" cy="9089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0781F8-53DD-3FAC-00EC-F9CEA2A6EE63}"/>
              </a:ext>
            </a:extLst>
          </p:cNvPr>
          <p:cNvSpPr/>
          <p:nvPr/>
        </p:nvSpPr>
        <p:spPr>
          <a:xfrm>
            <a:off x="2849944" y="5120250"/>
            <a:ext cx="1947794" cy="923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C46885-FF60-78FE-0B55-9C644923502A}"/>
              </a:ext>
            </a:extLst>
          </p:cNvPr>
          <p:cNvSpPr/>
          <p:nvPr/>
        </p:nvSpPr>
        <p:spPr>
          <a:xfrm>
            <a:off x="6921373" y="2506402"/>
            <a:ext cx="1821071" cy="9089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59A2A3-E463-E16D-FAC9-1FC39E05FA4D}"/>
              </a:ext>
            </a:extLst>
          </p:cNvPr>
          <p:cNvSpPr/>
          <p:nvPr/>
        </p:nvSpPr>
        <p:spPr>
          <a:xfrm>
            <a:off x="5000203" y="5105026"/>
            <a:ext cx="1703293" cy="9089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606B54-D271-340B-9E3F-D6C0FA16FEAD}"/>
              </a:ext>
            </a:extLst>
          </p:cNvPr>
          <p:cNvSpPr/>
          <p:nvPr/>
        </p:nvSpPr>
        <p:spPr>
          <a:xfrm>
            <a:off x="6231149" y="3904541"/>
            <a:ext cx="1980199" cy="9777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4C4196-0195-BA0D-885E-404AAD92F406}"/>
              </a:ext>
            </a:extLst>
          </p:cNvPr>
          <p:cNvSpPr txBox="1"/>
          <p:nvPr/>
        </p:nvSpPr>
        <p:spPr>
          <a:xfrm>
            <a:off x="7221249" y="2661958"/>
            <a:ext cx="14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Neighbors Classifier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9BC69-D6D2-6252-A750-872C21FB627B}"/>
              </a:ext>
            </a:extLst>
          </p:cNvPr>
          <p:cNvSpPr txBox="1"/>
          <p:nvPr/>
        </p:nvSpPr>
        <p:spPr>
          <a:xfrm>
            <a:off x="1478352" y="408697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Decision Tree Classifier 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CC99F-E968-D97E-B7A0-A31BC872ECF0}"/>
              </a:ext>
            </a:extLst>
          </p:cNvPr>
          <p:cNvSpPr txBox="1"/>
          <p:nvPr/>
        </p:nvSpPr>
        <p:spPr>
          <a:xfrm>
            <a:off x="6703496" y="4019533"/>
            <a:ext cx="14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Gaussian Naive Bayes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3C6B5-6366-BD97-DDAA-ABFCD34E6E53}"/>
              </a:ext>
            </a:extLst>
          </p:cNvPr>
          <p:cNvSpPr txBox="1"/>
          <p:nvPr/>
        </p:nvSpPr>
        <p:spPr>
          <a:xfrm>
            <a:off x="3206174" y="5124988"/>
            <a:ext cx="129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Random Forest Classifier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62208-3160-4E9B-944F-3355397E0F4A}"/>
              </a:ext>
            </a:extLst>
          </p:cNvPr>
          <p:cNvSpPr txBox="1"/>
          <p:nvPr/>
        </p:nvSpPr>
        <p:spPr>
          <a:xfrm>
            <a:off x="5090832" y="5236346"/>
            <a:ext cx="168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Vector Classifier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0A623F-4E12-BABB-392C-1489D4350E08}"/>
              </a:ext>
            </a:extLst>
          </p:cNvPr>
          <p:cNvSpPr txBox="1"/>
          <p:nvPr/>
        </p:nvSpPr>
        <p:spPr>
          <a:xfrm>
            <a:off x="335556" y="2706295"/>
            <a:ext cx="1621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Logistic Regression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23D51F-AA4A-C62B-7147-3B6FA024A06C}"/>
              </a:ext>
            </a:extLst>
          </p:cNvPr>
          <p:cNvCxnSpPr>
            <a:cxnSpLocks/>
          </p:cNvCxnSpPr>
          <p:nvPr/>
        </p:nvCxnSpPr>
        <p:spPr>
          <a:xfrm flipH="1">
            <a:off x="1111734" y="1740965"/>
            <a:ext cx="1915821" cy="76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4E298D-1663-C11F-F50E-5D11CF21BCC5}"/>
              </a:ext>
            </a:extLst>
          </p:cNvPr>
          <p:cNvCxnSpPr>
            <a:cxnSpLocks/>
          </p:cNvCxnSpPr>
          <p:nvPr/>
        </p:nvCxnSpPr>
        <p:spPr>
          <a:xfrm>
            <a:off x="4019072" y="2325298"/>
            <a:ext cx="0" cy="277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0FC0F2-D6BB-CF00-0AA7-98B8B5E99CE1}"/>
              </a:ext>
            </a:extLst>
          </p:cNvPr>
          <p:cNvCxnSpPr>
            <a:cxnSpLocks/>
          </p:cNvCxnSpPr>
          <p:nvPr/>
        </p:nvCxnSpPr>
        <p:spPr>
          <a:xfrm>
            <a:off x="5515679" y="2344542"/>
            <a:ext cx="24543" cy="27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7CC720-495E-D436-8C22-E2F92FE759EE}"/>
              </a:ext>
            </a:extLst>
          </p:cNvPr>
          <p:cNvCxnSpPr>
            <a:cxnSpLocks/>
          </p:cNvCxnSpPr>
          <p:nvPr/>
        </p:nvCxnSpPr>
        <p:spPr>
          <a:xfrm>
            <a:off x="3127790" y="2391297"/>
            <a:ext cx="0" cy="151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AC351D3-678B-3C99-4DB9-053014B272D7}"/>
              </a:ext>
            </a:extLst>
          </p:cNvPr>
          <p:cNvCxnSpPr>
            <a:cxnSpLocks/>
          </p:cNvCxnSpPr>
          <p:nvPr/>
        </p:nvCxnSpPr>
        <p:spPr>
          <a:xfrm>
            <a:off x="6271698" y="2391297"/>
            <a:ext cx="47777" cy="1468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880460-9220-76F2-7674-47F18011091A}"/>
              </a:ext>
            </a:extLst>
          </p:cNvPr>
          <p:cNvCxnSpPr>
            <a:cxnSpLocks/>
          </p:cNvCxnSpPr>
          <p:nvPr/>
        </p:nvCxnSpPr>
        <p:spPr>
          <a:xfrm>
            <a:off x="6332338" y="1671070"/>
            <a:ext cx="1879010" cy="70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25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7798-6E9E-4F49-81DF-4D9CF6EE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509510" cy="68135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04CCFBD1-5864-B0D5-F357-0F39F3A90509}"/>
              </a:ext>
            </a:extLst>
          </p:cNvPr>
          <p:cNvSpPr/>
          <p:nvPr/>
        </p:nvSpPr>
        <p:spPr>
          <a:xfrm>
            <a:off x="628650" y="1046480"/>
            <a:ext cx="7968596" cy="3129594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9A5A4-B2B4-60D1-A613-9BFB1F16FAC4}"/>
              </a:ext>
            </a:extLst>
          </p:cNvPr>
          <p:cNvSpPr txBox="1"/>
          <p:nvPr/>
        </p:nvSpPr>
        <p:spPr>
          <a:xfrm>
            <a:off x="628649" y="4664656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Model : Gaussian Naive Bayes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22AF8-4EDE-8334-82FA-CEDD5B50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1127619">
            <a:off x="48960" y="5822165"/>
            <a:ext cx="1584389" cy="823882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B15643-092C-FC4C-B372-8FC74152A34B}"/>
              </a:ext>
            </a:extLst>
          </p:cNvPr>
          <p:cNvSpPr/>
          <p:nvPr/>
        </p:nvSpPr>
        <p:spPr>
          <a:xfrm>
            <a:off x="4930219" y="4590854"/>
            <a:ext cx="3667027" cy="21598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01C33-0A00-6502-95D8-B298A8B68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88" y="4627770"/>
            <a:ext cx="3275887" cy="2085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E35B3-2E33-1BBF-7B59-F65077E8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26" y="1341123"/>
            <a:ext cx="6110873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67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B043-0796-C9FB-67E6-89756284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B575-0276-7672-ECE1-7C7BBF73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70" y="1451612"/>
            <a:ext cx="7886700" cy="472408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4B4DF9-DF3F-1EBA-8B2A-26C77F4F31F5}"/>
              </a:ext>
            </a:extLst>
          </p:cNvPr>
          <p:cNvSpPr/>
          <p:nvPr/>
        </p:nvSpPr>
        <p:spPr>
          <a:xfrm>
            <a:off x="411481" y="1500898"/>
            <a:ext cx="5791199" cy="205835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9B65CB-C7D4-F833-BDDE-6FE8E7DCA063}"/>
              </a:ext>
            </a:extLst>
          </p:cNvPr>
          <p:cNvSpPr/>
          <p:nvPr/>
        </p:nvSpPr>
        <p:spPr>
          <a:xfrm>
            <a:off x="3688080" y="3952240"/>
            <a:ext cx="5029200" cy="222345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47896-D379-628F-4FF5-EAF1943D0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4" y="1672748"/>
            <a:ext cx="5020310" cy="17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EFB28-699E-A401-0915-3356459E3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2" y="4168539"/>
            <a:ext cx="4564776" cy="1790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6D4A3-2A0E-7511-1755-4A5323899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40429" y="2421208"/>
            <a:ext cx="1138041" cy="11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D00C-2323-6613-0C66-4ADE850E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0AF3-52D5-E830-ECCF-45413B09D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3360"/>
            <a:ext cx="7886700" cy="469360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A1B3A1D-1FDC-B7C7-AF95-B213A8CD2683}"/>
              </a:ext>
            </a:extLst>
          </p:cNvPr>
          <p:cNvSpPr/>
          <p:nvPr/>
        </p:nvSpPr>
        <p:spPr>
          <a:xfrm rot="5400000">
            <a:off x="260507" y="2074388"/>
            <a:ext cx="2606993" cy="1870710"/>
          </a:xfrm>
          <a:prstGeom prst="homePlate">
            <a:avLst/>
          </a:prstGeom>
          <a:solidFill>
            <a:srgbClr val="5BAD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96784AE-95AA-48BD-5081-3453DFED92E8}"/>
              </a:ext>
            </a:extLst>
          </p:cNvPr>
          <p:cNvSpPr/>
          <p:nvPr/>
        </p:nvSpPr>
        <p:spPr>
          <a:xfrm rot="5400000">
            <a:off x="2419344" y="2014218"/>
            <a:ext cx="2606995" cy="1869125"/>
          </a:xfrm>
          <a:prstGeom prst="homePlate">
            <a:avLst>
              <a:gd name="adj" fmla="val 51170"/>
            </a:avLst>
          </a:prstGeom>
          <a:solidFill>
            <a:srgbClr val="5BAD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E7A01DD-AEEB-ABF8-BD3D-3A46DDD232FD}"/>
              </a:ext>
            </a:extLst>
          </p:cNvPr>
          <p:cNvSpPr/>
          <p:nvPr/>
        </p:nvSpPr>
        <p:spPr>
          <a:xfrm rot="5400000">
            <a:off x="4489603" y="2059624"/>
            <a:ext cx="2606996" cy="1869125"/>
          </a:xfrm>
          <a:prstGeom prst="homePlate">
            <a:avLst/>
          </a:prstGeom>
          <a:solidFill>
            <a:srgbClr val="5BAD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58ED09B2-99A0-F02A-A00B-6FF585FE5FE7}"/>
              </a:ext>
            </a:extLst>
          </p:cNvPr>
          <p:cNvSpPr/>
          <p:nvPr/>
        </p:nvSpPr>
        <p:spPr>
          <a:xfrm rot="5400000">
            <a:off x="6613323" y="1940043"/>
            <a:ext cx="2485071" cy="2017478"/>
          </a:xfrm>
          <a:prstGeom prst="homePlate">
            <a:avLst/>
          </a:prstGeom>
          <a:solidFill>
            <a:srgbClr val="5BAD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1F51F-97CE-F306-7EBC-82CCACE27A4F}"/>
              </a:ext>
            </a:extLst>
          </p:cNvPr>
          <p:cNvSpPr/>
          <p:nvPr/>
        </p:nvSpPr>
        <p:spPr>
          <a:xfrm>
            <a:off x="628648" y="1867538"/>
            <a:ext cx="1870711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4F296-C7E8-1E34-9DBC-E982BCB7F0B0}"/>
              </a:ext>
            </a:extLst>
          </p:cNvPr>
          <p:cNvSpPr/>
          <p:nvPr/>
        </p:nvSpPr>
        <p:spPr>
          <a:xfrm>
            <a:off x="2786693" y="1867538"/>
            <a:ext cx="1870711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55D91-88E3-6B13-B137-BDA16DE745C9}"/>
              </a:ext>
            </a:extLst>
          </p:cNvPr>
          <p:cNvSpPr/>
          <p:nvPr/>
        </p:nvSpPr>
        <p:spPr>
          <a:xfrm>
            <a:off x="4858538" y="1867538"/>
            <a:ext cx="1870711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31723-31A0-1778-AFFF-818C1CF98986}"/>
              </a:ext>
            </a:extLst>
          </p:cNvPr>
          <p:cNvSpPr/>
          <p:nvPr/>
        </p:nvSpPr>
        <p:spPr>
          <a:xfrm>
            <a:off x="6848706" y="1883223"/>
            <a:ext cx="2015892" cy="20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7F4D5-F865-B3E5-5831-77BAF4C008BC}"/>
              </a:ext>
            </a:extLst>
          </p:cNvPr>
          <p:cNvSpPr txBox="1"/>
          <p:nvPr/>
        </p:nvSpPr>
        <p:spPr>
          <a:xfrm>
            <a:off x="904633" y="2319598"/>
            <a:ext cx="1788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age increases, the likelihood of experiencing a stroke also increases</a:t>
            </a:r>
          </a:p>
          <a:p>
            <a:endParaRPr lang="en-IN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232A5-3C68-5204-B65A-47E81DEBE892}"/>
              </a:ext>
            </a:extLst>
          </p:cNvPr>
          <p:cNvSpPr txBox="1"/>
          <p:nvPr/>
        </p:nvSpPr>
        <p:spPr>
          <a:xfrm>
            <a:off x="2944727" y="2080898"/>
            <a:ext cx="1765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Most people experience a stroke when they have either a low or high average glucose level</a:t>
            </a:r>
            <a:endParaRPr lang="en-IN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39BDF9-6E86-3B99-2B6F-D3448E0BEDAF}"/>
              </a:ext>
            </a:extLst>
          </p:cNvPr>
          <p:cNvSpPr txBox="1"/>
          <p:nvPr/>
        </p:nvSpPr>
        <p:spPr>
          <a:xfrm>
            <a:off x="5068045" y="2257747"/>
            <a:ext cx="1682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rivate sector has shown a higher number of stroke cases</a:t>
            </a:r>
            <a:endParaRPr lang="en-IN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E5974-652E-53EF-4953-8F797716CE16}"/>
              </a:ext>
            </a:extLst>
          </p:cNvPr>
          <p:cNvSpPr txBox="1"/>
          <p:nvPr/>
        </p:nvSpPr>
        <p:spPr>
          <a:xfrm>
            <a:off x="7069364" y="2065599"/>
            <a:ext cx="2017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when patients don't have hypertension or heart disease, they still experience strokes</a:t>
            </a:r>
            <a:endParaRPr lang="en-IN" sz="16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F04408-12EF-31D4-DC01-8E11911AF89D}"/>
              </a:ext>
            </a:extLst>
          </p:cNvPr>
          <p:cNvSpPr/>
          <p:nvPr/>
        </p:nvSpPr>
        <p:spPr>
          <a:xfrm>
            <a:off x="1195508" y="4427636"/>
            <a:ext cx="731520" cy="6054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C9B048-EA33-D18F-C6EE-03183632E83B}"/>
              </a:ext>
            </a:extLst>
          </p:cNvPr>
          <p:cNvSpPr/>
          <p:nvPr/>
        </p:nvSpPr>
        <p:spPr>
          <a:xfrm>
            <a:off x="3311424" y="4396516"/>
            <a:ext cx="731520" cy="6054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837BC-8A45-A8C6-19BB-9FFB9A254B2F}"/>
              </a:ext>
            </a:extLst>
          </p:cNvPr>
          <p:cNvSpPr/>
          <p:nvPr/>
        </p:nvSpPr>
        <p:spPr>
          <a:xfrm>
            <a:off x="5439401" y="4427636"/>
            <a:ext cx="731520" cy="6054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E3D51A-AB55-A896-A453-21C8EB8994CD}"/>
              </a:ext>
            </a:extLst>
          </p:cNvPr>
          <p:cNvSpPr/>
          <p:nvPr/>
        </p:nvSpPr>
        <p:spPr>
          <a:xfrm>
            <a:off x="7497425" y="4396516"/>
            <a:ext cx="731520" cy="6054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B41F5-BCB3-41AF-8B4E-739A81F2DC95}"/>
              </a:ext>
            </a:extLst>
          </p:cNvPr>
          <p:cNvSpPr txBox="1"/>
          <p:nvPr/>
        </p:nvSpPr>
        <p:spPr>
          <a:xfrm>
            <a:off x="1337790" y="4514587"/>
            <a:ext cx="51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6E150-BEA0-1C06-4150-03D44245C331}"/>
              </a:ext>
            </a:extLst>
          </p:cNvPr>
          <p:cNvSpPr txBox="1"/>
          <p:nvPr/>
        </p:nvSpPr>
        <p:spPr>
          <a:xfrm>
            <a:off x="3476624" y="4544428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80B58B-31B9-DB00-DACB-12A0679586A8}"/>
              </a:ext>
            </a:extLst>
          </p:cNvPr>
          <p:cNvSpPr txBox="1"/>
          <p:nvPr/>
        </p:nvSpPr>
        <p:spPr>
          <a:xfrm>
            <a:off x="5578021" y="4544428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393FF4-AC09-485D-BB6C-FF55724307A2}"/>
              </a:ext>
            </a:extLst>
          </p:cNvPr>
          <p:cNvSpPr txBox="1"/>
          <p:nvPr/>
        </p:nvSpPr>
        <p:spPr>
          <a:xfrm>
            <a:off x="7640628" y="4544428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</a:t>
            </a:r>
            <a:endParaRPr lang="en-IN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6C789B0-57F9-4712-4ABA-58E6861A834F}"/>
              </a:ext>
            </a:extLst>
          </p:cNvPr>
          <p:cNvSpPr/>
          <p:nvPr/>
        </p:nvSpPr>
        <p:spPr>
          <a:xfrm>
            <a:off x="6847119" y="5167311"/>
            <a:ext cx="2130458" cy="1325563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404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DB88-D99B-4805-A9A3-FF2E7591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4721"/>
            <a:ext cx="7886700" cy="3823178"/>
          </a:xfrm>
        </p:spPr>
        <p:txBody>
          <a:bodyPr>
            <a:normAutofit/>
          </a:bodyPr>
          <a:lstStyle/>
          <a:p>
            <a:pPr algn="ctr"/>
            <a:r>
              <a:rPr lang="en-GB" sz="6000" b="1">
                <a:latin typeface="Times New Roman"/>
                <a:ea typeface="Calibri"/>
                <a:cs typeface="Calibri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0823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8197-7823-F382-8E7C-8DEC7406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4E08-A36D-A8D5-2951-7590773BF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World Health Organization (WHO) stroke is the 2nd leading cause of death globally, responsible for approximately 11% of total deaths.</a:t>
            </a:r>
          </a:p>
          <a:p>
            <a:pPr marL="0" indent="0"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is used to predict whether a patient is likely to get stroke based on the input parameters like gender, age, various diseases, and smoking status. Each row in the data provides relevant information about the patient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1CD374-BA1D-B4D8-F174-875BBB690EF6}"/>
              </a:ext>
            </a:extLst>
          </p:cNvPr>
          <p:cNvSpPr/>
          <p:nvPr/>
        </p:nvSpPr>
        <p:spPr>
          <a:xfrm>
            <a:off x="5972537" y="4653023"/>
            <a:ext cx="2870521" cy="183985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57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1D25-2C7E-1354-BB16-EC898C31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863-8B2C-8410-35F7-F3DEEBFA2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exploratory analysis is to develop an effective model for predicting the likelihood of strokes in individuals within a healthcare dataset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B8AB50-A4BA-39CA-2E4E-BF13BD9D21F7}"/>
              </a:ext>
            </a:extLst>
          </p:cNvPr>
          <p:cNvSpPr/>
          <p:nvPr/>
        </p:nvSpPr>
        <p:spPr>
          <a:xfrm>
            <a:off x="6348714" y="4001294"/>
            <a:ext cx="1979271" cy="165517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2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5523-021D-E098-DAC5-5D30B948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libraries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A6878E-690B-F2E0-111E-604619A52E3B}"/>
              </a:ext>
            </a:extLst>
          </p:cNvPr>
          <p:cNvSpPr/>
          <p:nvPr/>
        </p:nvSpPr>
        <p:spPr>
          <a:xfrm>
            <a:off x="1680861" y="2113827"/>
            <a:ext cx="2461791" cy="17709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  <a:scene3d>
            <a:camera prst="perspective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A02C38-C7B2-8C7F-08AA-E76654FCE6FA}"/>
              </a:ext>
            </a:extLst>
          </p:cNvPr>
          <p:cNvSpPr/>
          <p:nvPr/>
        </p:nvSpPr>
        <p:spPr>
          <a:xfrm>
            <a:off x="5099974" y="2113827"/>
            <a:ext cx="2363165" cy="173330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5A9F3E-1CC9-0CD2-352A-F7130D907357}"/>
              </a:ext>
            </a:extLst>
          </p:cNvPr>
          <p:cNvSpPr/>
          <p:nvPr/>
        </p:nvSpPr>
        <p:spPr>
          <a:xfrm>
            <a:off x="1680861" y="4307891"/>
            <a:ext cx="2452385" cy="177092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  <a:scene3d>
            <a:camera prst="perspective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4C00B-F759-9111-2400-DCEEE997BD3B}"/>
              </a:ext>
            </a:extLst>
          </p:cNvPr>
          <p:cNvSpPr/>
          <p:nvPr/>
        </p:nvSpPr>
        <p:spPr>
          <a:xfrm>
            <a:off x="5099974" y="4270273"/>
            <a:ext cx="2363165" cy="177092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perspective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91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8E75-D81F-42CD-52AF-CCC4E0F7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01CEF-4153-25AC-E58E-6030691A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Dataset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shape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140B8D-8765-FE40-7580-D58BFD44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7" y="2473901"/>
            <a:ext cx="7827623" cy="27129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2AE27C-8A4B-7543-5DFA-96C783009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83" y="5431004"/>
            <a:ext cx="1858417" cy="549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92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B2D7-1886-78DE-A057-B1FEED13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E797-201E-59E5-32B2-224FEA3F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escription of  Numerical  data</a:t>
            </a:r>
          </a:p>
          <a:p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Categorical data</a:t>
            </a:r>
            <a:endParaRPr lang="en-I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1595-8EF9-ABF2-299A-0FC310D28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63" y="2396793"/>
            <a:ext cx="3942758" cy="163686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FB3BE-474F-921D-E364-50533072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63" y="4919554"/>
            <a:ext cx="4214225" cy="125740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285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6B3F-A65F-7A74-D7CC-EC5935CF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77B1-2870-CD85-68BA-07805B09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null values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imputation  null values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Duplicate Values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value filled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CCA10-30CF-5F5E-F91A-FB4CDB478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1" y="2289555"/>
            <a:ext cx="3176833" cy="175723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4ADBDD-5636-597D-5E11-B40295848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70" y="4593785"/>
            <a:ext cx="2807625" cy="4953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780459-0C10-6274-1A61-2131B9E19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70" y="5542183"/>
            <a:ext cx="2807625" cy="4953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3F420-D505-04B1-04F0-8AB72F9EE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09" y="2312173"/>
            <a:ext cx="2038076" cy="1752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84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588</Words>
  <Application>Microsoft Office PowerPoint</Application>
  <PresentationFormat>On-screen Show (4:3)</PresentationFormat>
  <Paragraphs>280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Introduction</vt:lpstr>
      <vt:lpstr>Problem Statement</vt:lpstr>
      <vt:lpstr>Importing libraries</vt:lpstr>
      <vt:lpstr>Data Understanding </vt:lpstr>
      <vt:lpstr>Data Understanding</vt:lpstr>
      <vt:lpstr>Data Cleaning</vt:lpstr>
      <vt:lpstr>Data Cleaning</vt:lpstr>
      <vt:lpstr>Data Cleaning 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 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PowerPoint Presentation</vt:lpstr>
      <vt:lpstr>Data preprocessing </vt:lpstr>
      <vt:lpstr>Data preprocessing </vt:lpstr>
      <vt:lpstr>Data preprocessing </vt:lpstr>
      <vt:lpstr>Data preprocessing </vt:lpstr>
      <vt:lpstr> Identifying the best feature </vt:lpstr>
      <vt:lpstr> Model Selection</vt:lpstr>
      <vt:lpstr>Model Performance </vt:lpstr>
      <vt:lpstr> Testing</vt:lpstr>
      <vt:lpstr>Conclusion 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mansi choudhary</cp:lastModifiedBy>
  <cp:revision>32</cp:revision>
  <dcterms:created xsi:type="dcterms:W3CDTF">2020-12-23T13:36:53Z</dcterms:created>
  <dcterms:modified xsi:type="dcterms:W3CDTF">2024-05-08T11:44:15Z</dcterms:modified>
</cp:coreProperties>
</file>